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17"/>
  </p:notesMasterIdLst>
  <p:handoutMasterIdLst>
    <p:handoutMasterId r:id="rId18"/>
  </p:handoutMasterIdLst>
  <p:sldIdLst>
    <p:sldId id="286" r:id="rId2"/>
    <p:sldId id="380" r:id="rId3"/>
    <p:sldId id="291" r:id="rId4"/>
    <p:sldId id="348" r:id="rId5"/>
    <p:sldId id="391" r:id="rId6"/>
    <p:sldId id="350" r:id="rId7"/>
    <p:sldId id="381" r:id="rId8"/>
    <p:sldId id="392" r:id="rId9"/>
    <p:sldId id="389" r:id="rId10"/>
    <p:sldId id="390" r:id="rId11"/>
    <p:sldId id="394" r:id="rId12"/>
    <p:sldId id="361" r:id="rId13"/>
    <p:sldId id="393" r:id="rId14"/>
    <p:sldId id="395" r:id="rId15"/>
    <p:sldId id="387" r:id="rId16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63">
          <p15:clr>
            <a:srgbClr val="A4A3A4"/>
          </p15:clr>
        </p15:guide>
        <p15:guide id="2" orient="horz" pos="49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g Yu" initials="NY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BB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8" autoAdjust="0"/>
    <p:restoredTop sz="81744"/>
  </p:normalViewPr>
  <p:slideViewPr>
    <p:cSldViewPr snapToGrid="0" snapToObjects="1">
      <p:cViewPr varScale="1">
        <p:scale>
          <a:sx n="113" d="100"/>
          <a:sy n="113" d="100"/>
        </p:scale>
        <p:origin x="1152" y="168"/>
      </p:cViewPr>
      <p:guideLst>
        <p:guide orient="horz" pos="4063"/>
        <p:guide orient="horz" pos="49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EE567-80D6-42C6-844A-F0F6714FC972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C794B-268C-4A67-8C2B-68C4E4A2A7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99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3B128-E09D-491C-B840-DB8C264A8EFA}" type="datetimeFigureOut">
              <a:rPr lang="en-US" smtClean="0"/>
              <a:pPr/>
              <a:t>3/27/18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2277D-4E65-471B-8FDC-312617F5EA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236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95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81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1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64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0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3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4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83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2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05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182" y="1340864"/>
            <a:ext cx="10918220" cy="738664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182" y="1890011"/>
            <a:ext cx="10918220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3742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 b="1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21" y="1047750"/>
            <a:ext cx="11579384" cy="518160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end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037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697" y="6528875"/>
            <a:ext cx="187408" cy="258055"/>
          </a:xfrm>
          <a:prstGeom prst="rect">
            <a:avLst/>
          </a:prstGeom>
        </p:spPr>
      </p:pic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304720" y="6487239"/>
            <a:ext cx="518167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r>
              <a:rPr lang="en-US" sz="700" dirty="0">
                <a:solidFill>
                  <a:srgbClr val="FFFFFF"/>
                </a:solidFill>
                <a:latin typeface="Adobe Clean" pitchFamily="-111" charset="0"/>
              </a:rPr>
              <a:t>© 2015 Adobe Systems Incorporated.  All Rights Reserved.  Adobe Confidential.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721" y="184150"/>
            <a:ext cx="11579384" cy="411162"/>
          </a:xfrm>
          <a:prstGeom prst="rect">
            <a:avLst/>
          </a:prstGeom>
        </p:spPr>
        <p:txBody>
          <a:bodyPr vert="horz" lIns="108829" tIns="54414" rIns="108829" bIns="54414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721" y="990600"/>
            <a:ext cx="11579384" cy="5181600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8" r:id="rId2"/>
    <p:sldLayoutId id="2147483674" r:id="rId3"/>
  </p:sldLayoutIdLst>
  <p:hf hdr="0" ftr="0" dt="0"/>
  <p:txStyles>
    <p:titleStyle>
      <a:lvl1pPr algn="l" defTabSz="1088291" rtl="0" eaLnBrk="1" latinLnBrk="0" hangingPunct="1"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Calibri" panose="020F0502020204030204" pitchFamily="34" charset="0"/>
        </a:defRPr>
      </a:lvl1pPr>
    </p:titleStyle>
    <p:bodyStyle>
      <a:lvl1pPr marL="275852" indent="-275852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accent4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Calibri" panose="020F0502020204030204" pitchFamily="34" charset="0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ingyu1991/DefectDetection" TargetMode="External"/><Relationship Id="rId5" Type="http://schemas.openxmlformats.org/officeDocument/2006/relationships/image" Target="../media/image18.tiff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33"/>
          <p:cNvSpPr>
            <a:spLocks noGrp="1"/>
          </p:cNvSpPr>
          <p:nvPr>
            <p:ph type="ctrTitle"/>
          </p:nvPr>
        </p:nvSpPr>
        <p:spPr>
          <a:xfrm>
            <a:off x="-1" y="1264353"/>
            <a:ext cx="12188825" cy="1671927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/>
              <a:t>Learning to Detect Multiple Photographic Defects</a:t>
            </a:r>
          </a:p>
        </p:txBody>
      </p:sp>
      <p:sp>
        <p:nvSpPr>
          <p:cNvPr id="19" name="Subtitle 34"/>
          <p:cNvSpPr>
            <a:spLocks noGrp="1"/>
          </p:cNvSpPr>
          <p:nvPr>
            <p:ph type="subTitle" idx="1"/>
          </p:nvPr>
        </p:nvSpPr>
        <p:spPr>
          <a:xfrm>
            <a:off x="176032" y="5689747"/>
            <a:ext cx="2283266" cy="705321"/>
          </a:xfrm>
        </p:spPr>
        <p:txBody>
          <a:bodyPr/>
          <a:lstStyle/>
          <a:p>
            <a:pPr algn="ctr"/>
            <a:r>
              <a:rPr lang="en-US" sz="2000" b="1" dirty="0"/>
              <a:t>Ning Yu</a:t>
            </a:r>
          </a:p>
          <a:p>
            <a:pPr algn="ctr"/>
            <a:r>
              <a:rPr lang="en-US" sz="2000" b="1" dirty="0"/>
              <a:t>University of Virginia</a:t>
            </a:r>
          </a:p>
        </p:txBody>
      </p:sp>
      <p:pic>
        <p:nvPicPr>
          <p:cNvPr id="1026" name="Picture 2" descr="https://lh6.googleusercontent.com/WDuMNVMD4DztZV5fisEJTpAxC6V48C7-jbKHR7S-mSZ5gDAb5SpXopC-qYUAfnOiWGi4vq6ly9DFrbW6MyNyWQZ6HzZLAPRNmGcatp5wizIfJrFctGDsiQwKJqPA9rvx5Q1MCgG1zKk">
            <a:extLst>
              <a:ext uri="{FF2B5EF4-FFF2-40B4-BE49-F238E27FC236}">
                <a16:creationId xmlns:a16="http://schemas.microsoft.com/office/drawing/2014/main" id="{1464EAFA-4566-5140-BDFA-B88012C4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794" y="330765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IawzCWkvHhf7W6zsyFwJX66zfzzX64r82y2_X2Nix4ep1PWUToNmXQ0K3q5taxAn-7dAa5DYZU90QyBZHeX8DXDHNt7EJc30rM7RbCfD7rep9ivpX6tWGRGutl541L_2lMyFOXgjaD0">
            <a:extLst>
              <a:ext uri="{FF2B5EF4-FFF2-40B4-BE49-F238E27FC236}">
                <a16:creationId xmlns:a16="http://schemas.microsoft.com/office/drawing/2014/main" id="{7D2F8DDB-6AA8-0C43-8D68-74E55F76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064" y="3307655"/>
            <a:ext cx="198863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3.googleusercontent.com/RCHIsAuLk2RsD451-awBUBBFrh3HVGlnl9MTxohEqcCSXrxcjon8TLr-wOllyjM_tZqoJTflZTc2aEGALerHisXAxp1ZKse3zXoOIGE0JtOSUqxTK6ti2WfGpzzf3jgSd9_8yosEKSI">
            <a:extLst>
              <a:ext uri="{FF2B5EF4-FFF2-40B4-BE49-F238E27FC236}">
                <a16:creationId xmlns:a16="http://schemas.microsoft.com/office/drawing/2014/main" id="{7B2D6278-24AE-1E4B-B1C1-64B9F7CD1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730" y="3307655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88B1CF-30CE-EC49-89C9-A4F7A7673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4762" y="3307655"/>
            <a:ext cx="22860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0F236B-E2E1-3B4B-B202-1C57613675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032" y="3316775"/>
            <a:ext cx="2286000" cy="2286000"/>
          </a:xfrm>
          <a:prstGeom prst="rect">
            <a:avLst/>
          </a:prstGeom>
        </p:spPr>
      </p:pic>
      <p:sp>
        <p:nvSpPr>
          <p:cNvPr id="21" name="Subtitle 34">
            <a:extLst>
              <a:ext uri="{FF2B5EF4-FFF2-40B4-BE49-F238E27FC236}">
                <a16:creationId xmlns:a16="http://schemas.microsoft.com/office/drawing/2014/main" id="{4F3C8E13-0FCE-5A41-8D72-DBD5235A4CD2}"/>
              </a:ext>
            </a:extLst>
          </p:cNvPr>
          <p:cNvSpPr txBox="1">
            <a:spLocks/>
          </p:cNvSpPr>
          <p:nvPr/>
        </p:nvSpPr>
        <p:spPr>
          <a:xfrm>
            <a:off x="2490748" y="5689747"/>
            <a:ext cx="2283266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44145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088291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32436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176581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720726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64872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09017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53162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Xiaohui Shen</a:t>
            </a:r>
          </a:p>
          <a:p>
            <a:pPr algn="ctr"/>
            <a:r>
              <a:rPr lang="en-US" sz="2000" b="1" dirty="0"/>
              <a:t>Adobe Research</a:t>
            </a:r>
          </a:p>
        </p:txBody>
      </p:sp>
      <p:sp>
        <p:nvSpPr>
          <p:cNvPr id="22" name="Subtitle 34">
            <a:extLst>
              <a:ext uri="{FF2B5EF4-FFF2-40B4-BE49-F238E27FC236}">
                <a16:creationId xmlns:a16="http://schemas.microsoft.com/office/drawing/2014/main" id="{2C4CD517-72C1-1F42-BC04-703C763A9093}"/>
              </a:ext>
            </a:extLst>
          </p:cNvPr>
          <p:cNvSpPr txBox="1">
            <a:spLocks/>
          </p:cNvSpPr>
          <p:nvPr/>
        </p:nvSpPr>
        <p:spPr>
          <a:xfrm>
            <a:off x="4805464" y="5689747"/>
            <a:ext cx="2283266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44145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088291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32436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176581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720726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64872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09017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53162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Zhe Lin</a:t>
            </a:r>
          </a:p>
          <a:p>
            <a:pPr algn="ctr"/>
            <a:r>
              <a:rPr lang="en-US" sz="2000" b="1" dirty="0"/>
              <a:t>Adobe Research</a:t>
            </a:r>
          </a:p>
        </p:txBody>
      </p:sp>
      <p:sp>
        <p:nvSpPr>
          <p:cNvPr id="23" name="Subtitle 34">
            <a:extLst>
              <a:ext uri="{FF2B5EF4-FFF2-40B4-BE49-F238E27FC236}">
                <a16:creationId xmlns:a16="http://schemas.microsoft.com/office/drawing/2014/main" id="{FD70281B-2611-404A-95AC-D235EA7A9040}"/>
              </a:ext>
            </a:extLst>
          </p:cNvPr>
          <p:cNvSpPr txBox="1">
            <a:spLocks/>
          </p:cNvSpPr>
          <p:nvPr/>
        </p:nvSpPr>
        <p:spPr>
          <a:xfrm>
            <a:off x="7267496" y="5689747"/>
            <a:ext cx="2283266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44145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088291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32436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176581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720726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64872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09017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53162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Radomír Měch</a:t>
            </a:r>
          </a:p>
          <a:p>
            <a:pPr algn="ctr"/>
            <a:r>
              <a:rPr lang="en-US" sz="2000" b="1" dirty="0"/>
              <a:t>Adobe Research</a:t>
            </a:r>
          </a:p>
        </p:txBody>
      </p:sp>
      <p:sp>
        <p:nvSpPr>
          <p:cNvPr id="24" name="Subtitle 34">
            <a:extLst>
              <a:ext uri="{FF2B5EF4-FFF2-40B4-BE49-F238E27FC236}">
                <a16:creationId xmlns:a16="http://schemas.microsoft.com/office/drawing/2014/main" id="{8603A8B5-7997-9B4E-9A51-58273B2BB4B2}"/>
              </a:ext>
            </a:extLst>
          </p:cNvPr>
          <p:cNvSpPr txBox="1">
            <a:spLocks/>
          </p:cNvSpPr>
          <p:nvPr/>
        </p:nvSpPr>
        <p:spPr>
          <a:xfrm>
            <a:off x="9729528" y="5689746"/>
            <a:ext cx="2283266" cy="1102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21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544145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1088291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32436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2176581" indent="0" algn="ctr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720726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64872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09017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53162" indent="0" algn="ctr" defTabSz="1088291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Connelly Barnes</a:t>
            </a:r>
          </a:p>
          <a:p>
            <a:pPr algn="ctr"/>
            <a:r>
              <a:rPr lang="en-US" sz="2000" b="1" dirty="0"/>
              <a:t>University of Virginia</a:t>
            </a:r>
          </a:p>
          <a:p>
            <a:pPr algn="ctr"/>
            <a:r>
              <a:rPr lang="en-US" sz="2000" b="1" dirty="0"/>
              <a:t>Adobe Research</a:t>
            </a:r>
          </a:p>
        </p:txBody>
      </p:sp>
      <p:pic>
        <p:nvPicPr>
          <p:cNvPr id="1032" name="Picture 8" descr="https://lh6.googleusercontent.com/TGFfz9B6ffP7k9IBv52LIp1wVFhkNCYPluCfBTRtRerVuwD3ChXkyxE4tVW88pa7dCc3kq5Nzv73wjSIltUB2nMR4mc42hI-x2EjGsvc5_KpzdFrfboXMOy9AZ1ucFt-E0gUCywpQ0c">
            <a:extLst>
              <a:ext uri="{FF2B5EF4-FFF2-40B4-BE49-F238E27FC236}">
                <a16:creationId xmlns:a16="http://schemas.microsoft.com/office/drawing/2014/main" id="{DB3902FC-EA10-264B-9887-838FB39E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" y="75633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3.googleusercontent.com/V7XvmnIA6HcvUfnVzYMwV-yuYznF5zksuzQtNBJ-dvfJUp_9vpKMoIRuLZiVzas4GuGCDUz-Blm2J2xSAiWznQhFwHgmBYUy0lNikjwXaZ85a2pT1cbfBzVMVk2J36Z3ro5qiBcKOe4">
            <a:extLst>
              <a:ext uri="{FF2B5EF4-FFF2-40B4-BE49-F238E27FC236}">
                <a16:creationId xmlns:a16="http://schemas.microsoft.com/office/drawing/2014/main" id="{EE6B0166-1C49-B646-9A7C-0DF96B8D1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082" y="75633"/>
            <a:ext cx="1074251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241C5-4FDE-AC48-8313-75DFA2D0D2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6367" y="75633"/>
            <a:ext cx="2046427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9299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Defect Severity Prediction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900A2F2-9782-0747-9524-4D7409BDEB56}"/>
              </a:ext>
            </a:extLst>
          </p:cNvPr>
          <p:cNvGrpSpPr>
            <a:grpSpLocks noChangeAspect="1"/>
          </p:cNvGrpSpPr>
          <p:nvPr/>
        </p:nvGrpSpPr>
        <p:grpSpPr>
          <a:xfrm>
            <a:off x="304720" y="1893862"/>
            <a:ext cx="11576055" cy="3775418"/>
            <a:chOff x="-1792550" y="1547554"/>
            <a:chExt cx="14733428" cy="4805164"/>
          </a:xfrm>
        </p:grpSpPr>
        <p:pic>
          <p:nvPicPr>
            <p:cNvPr id="8" name="图片 4">
              <a:extLst>
                <a:ext uri="{FF2B5EF4-FFF2-40B4-BE49-F238E27FC236}">
                  <a16:creationId xmlns:a16="http://schemas.microsoft.com/office/drawing/2014/main" id="{C9234708-16A1-F447-8AF3-F6DE0C0E9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2550" y="1547554"/>
              <a:ext cx="6350000" cy="42291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C5AF65-B044-3141-8428-5BF96F8D2996}"/>
                </a:ext>
              </a:extLst>
            </p:cNvPr>
            <p:cNvSpPr txBox="1"/>
            <p:nvPr/>
          </p:nvSpPr>
          <p:spPr>
            <a:xfrm>
              <a:off x="444896" y="5706387"/>
              <a:ext cx="1871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CN" sz="3600" dirty="0">
                  <a:latin typeface="Times New Roman" pitchFamily="18" charset="0"/>
                  <a:cs typeface="Times New Roman" pitchFamily="18" charset="0"/>
                </a:rPr>
                <a:t>nput</a:t>
              </a:r>
              <a:endParaRPr 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16DE19-DC0A-FE48-9C7A-4E15B8A66547}"/>
                </a:ext>
              </a:extLst>
            </p:cNvPr>
            <p:cNvSpPr txBox="1"/>
            <p:nvPr/>
          </p:nvSpPr>
          <p:spPr>
            <a:xfrm>
              <a:off x="7342284" y="5706387"/>
              <a:ext cx="27835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latin typeface="Times New Roman" pitchFamily="18" charset="0"/>
                  <a:cs typeface="Times New Roman" pitchFamily="18" charset="0"/>
                </a:rPr>
                <a:t>Output</a:t>
              </a:r>
              <a:endParaRPr 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41B73E0-1549-2F4E-B739-0B80FF7D9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1516" y="1547554"/>
              <a:ext cx="8379362" cy="422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79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Defect Severity 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1A83A-1F26-4049-926B-8C5CB453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2" y="1434430"/>
            <a:ext cx="11472941" cy="496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33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Ablation Study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8922" y="989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BE97085-497A-964B-9F45-EB998F91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6341"/>
            <a:ext cx="12188825" cy="2925318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1A8E238-C037-8F4B-8247-9578623AE803}"/>
              </a:ext>
            </a:extLst>
          </p:cNvPr>
          <p:cNvSpPr/>
          <p:nvPr/>
        </p:nvSpPr>
        <p:spPr>
          <a:xfrm>
            <a:off x="11247120" y="1805940"/>
            <a:ext cx="800100" cy="32004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5281150-2829-734D-86DD-4C4EE12D17DB}"/>
              </a:ext>
            </a:extLst>
          </p:cNvPr>
          <p:cNvSpPr/>
          <p:nvPr/>
        </p:nvSpPr>
        <p:spPr>
          <a:xfrm>
            <a:off x="225101" y="3154680"/>
            <a:ext cx="11822119" cy="25146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Experiment: Comparison to Previous Methods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8922" y="9890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3A99F-4EEA-944D-999F-619DEADDA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89" y="2658985"/>
            <a:ext cx="5532443" cy="9481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34F0EC6-AE1C-DE45-9A6B-6A783C4C5001}"/>
              </a:ext>
            </a:extLst>
          </p:cNvPr>
          <p:cNvSpPr/>
          <p:nvPr/>
        </p:nvSpPr>
        <p:spPr>
          <a:xfrm>
            <a:off x="2057400" y="5654841"/>
            <a:ext cx="9986210" cy="104675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[23] X. Liu, M. Tanaka, and M. Okutomi. Single-image noise level estimation for blind denoising. In IEEE TIP 2013.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[13] K. He, J. Sun, and X. Tang. Single image haze removal using dark channel prior. In IEEE TPAMI 2011.</a:t>
            </a:r>
          </a:p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A. Chakrabarti, T. Zickler, and W. T. Freeman. Analyzing spatially-varying blur. In CVPR 2010.</a:t>
            </a:r>
          </a:p>
        </p:txBody>
      </p:sp>
    </p:spTree>
    <p:extLst>
      <p:ext uri="{BB962C8B-B14F-4D97-AF65-F5344CB8AC3E}">
        <p14:creationId xmlns:p14="http://schemas.microsoft.com/office/powerpoint/2010/main" val="4005306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Experiment: Acknowledgement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8922" y="14067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2576CB-7904-3642-8653-1E411C7E9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3867" y="1703529"/>
            <a:ext cx="9310238" cy="492967"/>
          </a:xfrm>
        </p:spPr>
        <p:txBody>
          <a:bodyPr>
            <a:noAutofit/>
          </a:bodyPr>
          <a:lstStyle/>
          <a:p>
            <a:r>
              <a:rPr lang="en-US" sz="3200" b="1" dirty="0"/>
              <a:t>This research is supported by Adobe Research Funding.</a:t>
            </a:r>
          </a:p>
        </p:txBody>
      </p:sp>
      <p:pic>
        <p:nvPicPr>
          <p:cNvPr id="8" name="Picture 10" descr="https://lh3.googleusercontent.com/V7XvmnIA6HcvUfnVzYMwV-yuYznF5zksuzQtNBJ-dvfJUp_9vpKMoIRuLZiVzas4GuGCDUz-Blm2J2xSAiWznQhFwHgmBYUy0lNikjwXaZ85a2pT1cbfBzVMVk2J36Z3ro5qiBcKOe4">
            <a:extLst>
              <a:ext uri="{FF2B5EF4-FFF2-40B4-BE49-F238E27FC236}">
                <a16:creationId xmlns:a16="http://schemas.microsoft.com/office/drawing/2014/main" id="{4A396800-722B-5345-A14D-601B34FF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6" y="1671256"/>
            <a:ext cx="1123352" cy="124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D34658-C068-6B45-B574-F0053BC050F3}"/>
              </a:ext>
            </a:extLst>
          </p:cNvPr>
          <p:cNvSpPr txBox="1">
            <a:spLocks/>
          </p:cNvSpPr>
          <p:nvPr/>
        </p:nvSpPr>
        <p:spPr>
          <a:xfrm>
            <a:off x="2573867" y="3173722"/>
            <a:ext cx="9310238" cy="492967"/>
          </a:xfrm>
          <a:prstGeom prst="rect">
            <a:avLst/>
          </a:prstGeom>
        </p:spPr>
        <p:txBody>
          <a:bodyPr vert="horz" lIns="108829" tIns="54414" rIns="108829" bIns="54414" rtlCol="0">
            <a:noAutofit/>
          </a:bodyPr>
          <a:lstStyle>
            <a:lvl1pPr marL="275852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We thank to the photographers for licensing photos under Creative Commons or public domain.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13A67-E6B5-D54E-92FB-490F50003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7" y="3420205"/>
            <a:ext cx="2653049" cy="67679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2E75D6-3E70-8144-BDB7-10B64DC4ACCF}"/>
              </a:ext>
            </a:extLst>
          </p:cNvPr>
          <p:cNvSpPr txBox="1">
            <a:spLocks/>
          </p:cNvSpPr>
          <p:nvPr/>
        </p:nvSpPr>
        <p:spPr>
          <a:xfrm>
            <a:off x="2573867" y="4643915"/>
            <a:ext cx="9310238" cy="492967"/>
          </a:xfrm>
          <a:prstGeom prst="rect">
            <a:avLst/>
          </a:prstGeom>
        </p:spPr>
        <p:txBody>
          <a:bodyPr vert="horz" lIns="108829" tIns="54414" rIns="108829" bIns="54414" rtlCol="0">
            <a:noAutofit/>
          </a:bodyPr>
          <a:lstStyle>
            <a:lvl1pPr marL="275852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We benefit from caffe-googlenet-bn repository: </a:t>
            </a:r>
            <a:r>
              <a:rPr lang="en-US" b="1" dirty="0"/>
              <a:t>https://github.com/lim0606/caffe-googlenet-bn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5BB88-E19D-8D48-BD23-09C0A0EC5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55" y="4474915"/>
            <a:ext cx="1323934" cy="132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08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Q &amp; A at My Poster Session (03/14 Wed 3A 63)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916A6-450E-D84A-AC8B-13BB90AFD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1" y="1018321"/>
            <a:ext cx="11884104" cy="58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91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Quick Preview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5586545" y="6477000"/>
            <a:ext cx="1015735" cy="168274"/>
          </a:xfrm>
          <a:prstGeom prst="rect">
            <a:avLst/>
          </a:prstGeom>
        </p:spPr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125563-1E4E-1F40-8FA0-784A26451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8" y="1559291"/>
            <a:ext cx="12064647" cy="414330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25EB77-B058-7741-8929-D6194CB03E1D}"/>
              </a:ext>
            </a:extLst>
          </p:cNvPr>
          <p:cNvSpPr/>
          <p:nvPr/>
        </p:nvSpPr>
        <p:spPr>
          <a:xfrm>
            <a:off x="9527823" y="2118233"/>
            <a:ext cx="880534" cy="3025423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FF78E41-641C-164A-A3CE-37DFE16CF4B9}"/>
              </a:ext>
            </a:extLst>
          </p:cNvPr>
          <p:cNvSpPr/>
          <p:nvPr/>
        </p:nvSpPr>
        <p:spPr>
          <a:xfrm>
            <a:off x="7862712" y="2118232"/>
            <a:ext cx="880534" cy="3025423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342685-3007-6E45-972A-D90E7146FDCE}"/>
              </a:ext>
            </a:extLst>
          </p:cNvPr>
          <p:cNvSpPr/>
          <p:nvPr/>
        </p:nvSpPr>
        <p:spPr>
          <a:xfrm>
            <a:off x="5328356" y="595312"/>
            <a:ext cx="6860469" cy="6166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70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171845" y="3691166"/>
            <a:ext cx="390348" cy="292839"/>
          </a:xfrm>
          <a:prstGeom prst="rightArrow">
            <a:avLst/>
          </a:prstGeom>
          <a:solidFill>
            <a:schemeClr val="accent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300626" y="700741"/>
            <a:ext cx="11579384" cy="474945"/>
          </a:xfrm>
          <a:prstGeom prst="rect">
            <a:avLst/>
          </a:prstGeom>
        </p:spPr>
        <p:txBody>
          <a:bodyPr vert="horz" lIns="108829" tIns="54414" rIns="108829" bIns="54414" rtlCol="0">
            <a:noAutofit/>
          </a:bodyPr>
          <a:lstStyle>
            <a:lvl1pPr marL="275852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spcBef>
                <a:spcPts val="0"/>
              </a:spcBef>
              <a:buClrTx/>
              <a:buSzTx/>
              <a:buFontTx/>
              <a:buNone/>
            </a:pPr>
            <a:r>
              <a:rPr lang="en-US" sz="2800" dirty="0"/>
              <a:t>For a </a:t>
            </a:r>
            <a:r>
              <a:rPr lang="en-US" sz="2800" b="1" dirty="0">
                <a:solidFill>
                  <a:srgbClr val="FF0000"/>
                </a:solidFill>
              </a:rPr>
              <a:t>casual </a:t>
            </a:r>
            <a:r>
              <a:rPr lang="en-US" sz="2800" dirty="0"/>
              <a:t>Lightroom user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181072" y="2924675"/>
            <a:ext cx="2390501" cy="36933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605613" y="2924676"/>
            <a:ext cx="154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Exposure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181072" y="3431891"/>
            <a:ext cx="2390501" cy="36933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flipH="1">
            <a:off x="5393342" y="3431891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White Balance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181072" y="3937959"/>
            <a:ext cx="2390501" cy="36933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flipH="1">
            <a:off x="5573419" y="3952256"/>
            <a:ext cx="162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Saturation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5181072" y="4447293"/>
            <a:ext cx="2390501" cy="95297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flipH="1">
            <a:off x="5499477" y="4447294"/>
            <a:ext cx="1753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4882816" y="1964535"/>
            <a:ext cx="3009380" cy="374610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140452" y="2213773"/>
            <a:ext cx="247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Defects Diagnosis</a:t>
            </a:r>
            <a:endParaRPr lang="en-US" sz="2400" b="1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455" y="1215799"/>
            <a:ext cx="610594" cy="595329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8915385" y="964349"/>
            <a:ext cx="3009380" cy="5286030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8692271" y="1928934"/>
            <a:ext cx="3443666" cy="2262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623" y="1199484"/>
            <a:ext cx="647975" cy="647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596" y="1201511"/>
            <a:ext cx="647975" cy="647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859" y="1162801"/>
            <a:ext cx="721339" cy="721339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9214348" y="2082591"/>
            <a:ext cx="2390501" cy="36933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flipH="1">
            <a:off x="9817419" y="2082590"/>
            <a:ext cx="134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Tone Curve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214348" y="2589807"/>
            <a:ext cx="2390501" cy="36933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 flipH="1">
            <a:off x="9597801" y="2589522"/>
            <a:ext cx="177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Saturation Slider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9214348" y="3095875"/>
            <a:ext cx="2390501" cy="36933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 flipH="1">
            <a:off x="9543230" y="3082937"/>
            <a:ext cx="175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 Reduction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9214348" y="5176846"/>
            <a:ext cx="2390501" cy="952972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flipH="1">
            <a:off x="9532753" y="5176847"/>
            <a:ext cx="1753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9214348" y="3601942"/>
            <a:ext cx="2390501" cy="36933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 flipH="1">
            <a:off x="9971174" y="3588824"/>
            <a:ext cx="87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Dehaze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9228969" y="4105849"/>
            <a:ext cx="2390501" cy="36933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 flipH="1">
            <a:off x="9506622" y="4105849"/>
            <a:ext cx="196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Eye Correction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9228968" y="4606209"/>
            <a:ext cx="2390501" cy="36933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 flipH="1">
            <a:off x="9299624" y="4593166"/>
            <a:ext cx="224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 Shake Reduction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8" y="1251722"/>
            <a:ext cx="3626530" cy="5441124"/>
          </a:xfrm>
          <a:prstGeom prst="rect">
            <a:avLst/>
          </a:prstGeom>
        </p:spPr>
      </p:pic>
      <p:sp>
        <p:nvSpPr>
          <p:cNvPr id="61" name="Right Arrow 60"/>
          <p:cNvSpPr/>
          <p:nvPr/>
        </p:nvSpPr>
        <p:spPr>
          <a:xfrm>
            <a:off x="8201499" y="3691166"/>
            <a:ext cx="390348" cy="292839"/>
          </a:xfrm>
          <a:prstGeom prst="rightArrow">
            <a:avLst/>
          </a:prstGeom>
          <a:solidFill>
            <a:schemeClr val="accent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5190807" y="3937958"/>
            <a:ext cx="2390501" cy="3693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9224823" y="2584451"/>
            <a:ext cx="2390501" cy="36933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25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8" grpId="0"/>
      <p:bldP spid="19" grpId="0" animBg="1"/>
      <p:bldP spid="20" grpId="0"/>
      <p:bldP spid="21" grpId="0" animBg="1"/>
      <p:bldP spid="22" grpId="0"/>
      <p:bldP spid="44" grpId="0" animBg="1"/>
      <p:bldP spid="45" grpId="0"/>
      <p:bldP spid="46" grpId="0" animBg="1"/>
      <p:bldP spid="47" grpId="0"/>
      <p:bldP spid="61" grpId="0" animBg="1"/>
      <p:bldP spid="66" grpId="0" animBg="1"/>
      <p:bldP spid="6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4149" y="1285836"/>
            <a:ext cx="10489956" cy="492967"/>
          </a:xfrm>
        </p:spPr>
        <p:txBody>
          <a:bodyPr>
            <a:noAutofit/>
          </a:bodyPr>
          <a:lstStyle/>
          <a:p>
            <a:r>
              <a:rPr lang="en-US" sz="3200" b="1" dirty="0"/>
              <a:t>A new problem: detecting </a:t>
            </a:r>
            <a:r>
              <a:rPr lang="en-US" sz="3200" b="1" dirty="0">
                <a:solidFill>
                  <a:srgbClr val="FF0000"/>
                </a:solidFill>
              </a:rPr>
              <a:t>7</a:t>
            </a:r>
            <a:r>
              <a:rPr lang="en-US" sz="3200" b="1" dirty="0"/>
              <a:t> photographic defects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394149" y="2756029"/>
            <a:ext cx="10489956" cy="492967"/>
          </a:xfrm>
          <a:prstGeom prst="rect">
            <a:avLst/>
          </a:prstGeom>
        </p:spPr>
        <p:txBody>
          <a:bodyPr vert="horz" lIns="108829" tIns="54414" rIns="108829" bIns="54414" rtlCol="0">
            <a:noAutofit/>
          </a:bodyPr>
          <a:lstStyle>
            <a:lvl1pPr marL="275852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A new dataset: </a:t>
            </a:r>
            <a:r>
              <a:rPr lang="en-US" sz="3200" b="1" dirty="0">
                <a:solidFill>
                  <a:srgbClr val="FF0000"/>
                </a:solidFill>
              </a:rPr>
              <a:t>12,853</a:t>
            </a:r>
            <a:r>
              <a:rPr lang="en-US" sz="3200" b="1" dirty="0"/>
              <a:t> images defect severity annotations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0" y="2473311"/>
            <a:ext cx="1146999" cy="11469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0152F0-C778-E34C-A418-5ABA99218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08" y="1085803"/>
            <a:ext cx="1141388" cy="1141388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F4CFD14-94CB-8046-8F08-6CCBD6F12644}"/>
              </a:ext>
            </a:extLst>
          </p:cNvPr>
          <p:cNvSpPr txBox="1">
            <a:spLocks/>
          </p:cNvSpPr>
          <p:nvPr/>
        </p:nvSpPr>
        <p:spPr>
          <a:xfrm>
            <a:off x="1394149" y="4226222"/>
            <a:ext cx="10489956" cy="492967"/>
          </a:xfrm>
          <a:prstGeom prst="rect">
            <a:avLst/>
          </a:prstGeom>
        </p:spPr>
        <p:txBody>
          <a:bodyPr vert="horz" lIns="108829" tIns="54414" rIns="108829" bIns="54414" rtlCol="0">
            <a:noAutofit/>
          </a:bodyPr>
          <a:lstStyle>
            <a:lvl1pPr marL="275852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A deep-learning approach: multi-task, multi-scale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EB29B-9452-3B4C-BA0B-3DF7492CC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09309" y="4112551"/>
            <a:ext cx="1227087" cy="817240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5AA73E2-42A8-E74D-914A-F149BFAFE8EA}"/>
              </a:ext>
            </a:extLst>
          </p:cNvPr>
          <p:cNvSpPr txBox="1">
            <a:spLocks/>
          </p:cNvSpPr>
          <p:nvPr/>
        </p:nvSpPr>
        <p:spPr>
          <a:xfrm>
            <a:off x="1436396" y="5696415"/>
            <a:ext cx="10489956" cy="492967"/>
          </a:xfrm>
          <a:prstGeom prst="rect">
            <a:avLst/>
          </a:prstGeom>
        </p:spPr>
        <p:txBody>
          <a:bodyPr vert="horz" lIns="108829" tIns="54414" rIns="108829" bIns="54414" rtlCol="0">
            <a:noAutofit/>
          </a:bodyPr>
          <a:lstStyle>
            <a:lvl1pPr marL="275852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accent4"/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A shared project: dataset and code online:</a:t>
            </a:r>
          </a:p>
          <a:p>
            <a:r>
              <a:rPr lang="en-US" dirty="0">
                <a:solidFill>
                  <a:srgbClr val="0070C0"/>
                </a:solidFill>
                <a:hlinkClick r:id="rId6"/>
              </a:rPr>
              <a:t>https://github.com/ningyu1991/</a:t>
            </a:r>
            <a:r>
              <a:rPr lang="en-US" dirty="0" err="1">
                <a:solidFill>
                  <a:srgbClr val="0070C0"/>
                </a:solidFill>
                <a:hlinkClick r:id="rId6"/>
              </a:rPr>
              <a:t>DefectDetection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92E5DE-DF13-104D-8BD0-2012E162F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038" y="5422031"/>
            <a:ext cx="1279358" cy="1279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3BD96C-F262-5243-A271-497CD38038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3999" y="5177103"/>
            <a:ext cx="1680897" cy="168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7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Defect Definition</a:t>
            </a:r>
            <a:endParaRPr lang="en-US" b="1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B3556A1F-AB60-9549-8B9A-DE1B17F3E942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1" y="-4887132"/>
            <a:ext cx="2743200" cy="27432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0CB9012-11C4-634C-AC63-9A6774DC425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034" y="-4887132"/>
            <a:ext cx="2743200" cy="27432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CB655C4-2688-BC4B-B2DF-F86E47EE905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843" y="-4887132"/>
            <a:ext cx="2743200" cy="27432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A45550F-4A4B-8542-BFA6-2E3035B8F70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155" y="-4887132"/>
            <a:ext cx="2743200" cy="27432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D4F7C27A-B262-5F41-9637-89D6CFB71BF1}"/>
              </a:ext>
            </a:extLst>
          </p:cNvPr>
          <p:cNvSpPr txBox="1"/>
          <p:nvPr/>
        </p:nvSpPr>
        <p:spPr>
          <a:xfrm>
            <a:off x="-3837511" y="-4192188"/>
            <a:ext cx="4142232" cy="144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Bad</a:t>
            </a:r>
          </a:p>
          <a:p>
            <a:pPr algn="ctr"/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Exposure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00A060DC-377F-064E-AF7F-C52D15BF8F60}"/>
              </a:ext>
            </a:extLst>
          </p:cNvPr>
          <p:cNvGrpSpPr/>
          <p:nvPr/>
        </p:nvGrpSpPr>
        <p:grpSpPr>
          <a:xfrm>
            <a:off x="6152241" y="-3561252"/>
            <a:ext cx="631771" cy="91440"/>
            <a:chOff x="6445489" y="-1356412"/>
            <a:chExt cx="631771" cy="9144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D6BE6B5-24F3-B345-826F-90BE70FD18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5489" y="-13564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118E58A-64EB-EA47-9777-F2DA4ED1D3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5655" y="-13564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47957F38-A9F4-BC4B-A59E-EEAEDDD343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5820" y="-1356412"/>
              <a:ext cx="91440" cy="914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Right Arrow 107">
            <a:extLst>
              <a:ext uri="{FF2B5EF4-FFF2-40B4-BE49-F238E27FC236}">
                <a16:creationId xmlns:a16="http://schemas.microsoft.com/office/drawing/2014/main" id="{09CDD0BC-D9BD-BF45-9F9C-D0AD801AFAA6}"/>
              </a:ext>
            </a:extLst>
          </p:cNvPr>
          <p:cNvSpPr/>
          <p:nvPr/>
        </p:nvSpPr>
        <p:spPr>
          <a:xfrm>
            <a:off x="304721" y="-5782720"/>
            <a:ext cx="12324810" cy="587828"/>
          </a:xfrm>
          <a:prstGeom prst="rightArrow">
            <a:avLst/>
          </a:prstGeom>
          <a:solidFill>
            <a:schemeClr val="accent2"/>
          </a:solidFill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3D33AC5-91FB-8945-BC0A-69F0E8C9CE44}"/>
              </a:ext>
            </a:extLst>
          </p:cNvPr>
          <p:cNvSpPr txBox="1"/>
          <p:nvPr/>
        </p:nvSpPr>
        <p:spPr>
          <a:xfrm>
            <a:off x="-60351" y="-6458843"/>
            <a:ext cx="4343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Most Defective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AE1FD89-1B4C-574E-9FF0-DC509F59D000}"/>
              </a:ext>
            </a:extLst>
          </p:cNvPr>
          <p:cNvSpPr txBox="1"/>
          <p:nvPr/>
        </p:nvSpPr>
        <p:spPr>
          <a:xfrm>
            <a:off x="9084254" y="-6552161"/>
            <a:ext cx="4347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charset="0"/>
                <a:ea typeface="Times New Roman" charset="0"/>
                <a:cs typeface="Times New Roman" charset="0"/>
              </a:rPr>
              <a:t>Defect-Free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F02EB-CA41-F64E-98FF-A902AEAD9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548" y="1161564"/>
            <a:ext cx="5691197" cy="14877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5B9B2-1003-154F-9CC8-5A60548AD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16" y="2692802"/>
            <a:ext cx="5457218" cy="904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B4E255-A91D-784C-9B04-855C5343D6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73" y="3640911"/>
            <a:ext cx="5461185" cy="9059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BAEC64-9F95-7249-82F3-6C182391CB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98" y="4590377"/>
            <a:ext cx="5493491" cy="916998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DF6B6DB7-981F-2141-AE8B-C03B65A6EB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3681" y="1165501"/>
            <a:ext cx="5787708" cy="147988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E30B1A89-CC03-1B40-8255-222A4D7FEC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94" y="2680771"/>
            <a:ext cx="5494328" cy="91289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1D06B16-3EED-E545-BAB3-96A3287C7D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3681" y="4590377"/>
            <a:ext cx="5601616" cy="178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845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35" y="1515787"/>
            <a:ext cx="4846319" cy="36347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621" y="1366294"/>
            <a:ext cx="6591756" cy="387094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8986776" y="4853346"/>
            <a:ext cx="274320" cy="27432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1A796C2-06B3-E34D-9D6E-0D8C58911755}"/>
              </a:ext>
            </a:extLst>
          </p:cNvPr>
          <p:cNvSpPr/>
          <p:nvPr/>
        </p:nvSpPr>
        <p:spPr>
          <a:xfrm>
            <a:off x="8986776" y="4476484"/>
            <a:ext cx="274320" cy="27432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E4319B0-8288-F94B-95D4-6DFFCAE6C971}"/>
              </a:ext>
            </a:extLst>
          </p:cNvPr>
          <p:cNvSpPr/>
          <p:nvPr/>
        </p:nvSpPr>
        <p:spPr>
          <a:xfrm>
            <a:off x="10236456" y="4091674"/>
            <a:ext cx="274320" cy="27432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A4EB3ED-E8EC-584C-AA03-429B8A7829AD}"/>
              </a:ext>
            </a:extLst>
          </p:cNvPr>
          <p:cNvSpPr/>
          <p:nvPr/>
        </p:nvSpPr>
        <p:spPr>
          <a:xfrm>
            <a:off x="10236456" y="3668764"/>
            <a:ext cx="274320" cy="27432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u="sng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832A9F7-267E-2E47-926D-DEC30F038E17}"/>
              </a:ext>
            </a:extLst>
          </p:cNvPr>
          <p:cNvSpPr/>
          <p:nvPr/>
        </p:nvSpPr>
        <p:spPr>
          <a:xfrm>
            <a:off x="8986776" y="2852630"/>
            <a:ext cx="274320" cy="27432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u="sng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972C645-3983-BC43-B8E0-09214DF99EE8}"/>
              </a:ext>
            </a:extLst>
          </p:cNvPr>
          <p:cNvSpPr/>
          <p:nvPr/>
        </p:nvSpPr>
        <p:spPr>
          <a:xfrm>
            <a:off x="10236456" y="2476759"/>
            <a:ext cx="274320" cy="27432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466922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2" grpId="0" animBg="1"/>
      <p:bldP spid="37" grpId="0" animBg="1"/>
      <p:bldP spid="43" grpId="0" animBg="1"/>
      <p:bldP spid="44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28" name="Right Arrow 27"/>
          <p:cNvSpPr/>
          <p:nvPr/>
        </p:nvSpPr>
        <p:spPr>
          <a:xfrm rot="5400000">
            <a:off x="5659022" y="4252864"/>
            <a:ext cx="870782" cy="501698"/>
          </a:xfrm>
          <a:prstGeom prst="rightArrow">
            <a:avLst/>
          </a:prstGeom>
          <a:solidFill>
            <a:schemeClr val="accent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u="sng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CFBAF21-BBAD-6845-873D-4D8659DA1310}"/>
              </a:ext>
            </a:extLst>
          </p:cNvPr>
          <p:cNvSpPr/>
          <p:nvPr/>
        </p:nvSpPr>
        <p:spPr>
          <a:xfrm>
            <a:off x="3125023" y="3251157"/>
            <a:ext cx="5938778" cy="58640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5 </a:t>
            </a:r>
            <a:r>
              <a:rPr lang="en-US" sz="3200" dirty="0">
                <a:solidFill>
                  <a:srgbClr val="000000"/>
                </a:solidFill>
              </a:rPr>
              <a:t>annotation votes per defect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2007F4A-B542-7E43-8279-8C98995F2F3E}"/>
              </a:ext>
            </a:extLst>
          </p:cNvPr>
          <p:cNvSpPr/>
          <p:nvPr/>
        </p:nvSpPr>
        <p:spPr>
          <a:xfrm>
            <a:off x="3125023" y="2309105"/>
            <a:ext cx="5938778" cy="58640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7 </a:t>
            </a:r>
            <a:r>
              <a:rPr lang="en-US" sz="3200" dirty="0">
                <a:solidFill>
                  <a:srgbClr val="000000"/>
                </a:solidFill>
              </a:rPr>
              <a:t>defects per image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399164F-0869-034F-BFD7-39F2451E8D7E}"/>
              </a:ext>
            </a:extLst>
          </p:cNvPr>
          <p:cNvSpPr/>
          <p:nvPr/>
        </p:nvSpPr>
        <p:spPr>
          <a:xfrm>
            <a:off x="3125023" y="1367053"/>
            <a:ext cx="5938778" cy="58640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12,583 </a:t>
            </a:r>
            <a:r>
              <a:rPr lang="en-US" sz="3200" dirty="0">
                <a:solidFill>
                  <a:srgbClr val="000000"/>
                </a:solidFill>
              </a:rPr>
              <a:t>natural images from Flickr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A86CFED-28D5-BF42-BB6F-A5D6E23B1397}"/>
              </a:ext>
            </a:extLst>
          </p:cNvPr>
          <p:cNvSpPr/>
          <p:nvPr/>
        </p:nvSpPr>
        <p:spPr>
          <a:xfrm>
            <a:off x="3125023" y="5166444"/>
            <a:ext cx="5938778" cy="58640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449,855 </a:t>
            </a:r>
            <a:r>
              <a:rPr lang="en-US" sz="3200" dirty="0">
                <a:solidFill>
                  <a:srgbClr val="000000"/>
                </a:solidFill>
              </a:rPr>
              <a:t>annotations</a:t>
            </a:r>
          </a:p>
        </p:txBody>
      </p:sp>
    </p:spTree>
    <p:extLst>
      <p:ext uri="{BB962C8B-B14F-4D97-AF65-F5344CB8AC3E}">
        <p14:creationId xmlns:p14="http://schemas.microsoft.com/office/powerpoint/2010/main" val="3136688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9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0172285-E181-FB45-8A36-A8D485A9AEE3}"/>
              </a:ext>
            </a:extLst>
          </p:cNvPr>
          <p:cNvGrpSpPr/>
          <p:nvPr/>
        </p:nvGrpSpPr>
        <p:grpSpPr>
          <a:xfrm>
            <a:off x="9017076" y="3357192"/>
            <a:ext cx="47890" cy="400557"/>
            <a:chOff x="8597441" y="3803931"/>
            <a:chExt cx="47890" cy="40055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C448267-6653-5A49-9801-CFCC6BA616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441" y="397951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44A433-3B23-5747-831A-8AE8E45253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9611" y="415876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9B7B951-9D37-2B40-8498-564C19390C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9359" y="3803931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Arrow: Down 235">
            <a:extLst>
              <a:ext uri="{FF2B5EF4-FFF2-40B4-BE49-F238E27FC236}">
                <a16:creationId xmlns:a16="http://schemas.microsoft.com/office/drawing/2014/main" id="{DE55E7B4-7404-1440-ADFD-2ED93AF02033}"/>
              </a:ext>
            </a:extLst>
          </p:cNvPr>
          <p:cNvSpPr/>
          <p:nvPr/>
        </p:nvSpPr>
        <p:spPr>
          <a:xfrm rot="16200000">
            <a:off x="6017961" y="3367105"/>
            <a:ext cx="45719" cy="384366"/>
          </a:xfrm>
          <a:prstGeom prst="downArrow">
            <a:avLst/>
          </a:prstGeom>
          <a:solidFill>
            <a:schemeClr val="accent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2CA34F-F1CF-8142-9FEB-42CB28FBD1CC}"/>
                  </a:ext>
                </a:extLst>
              </p:cNvPr>
              <p:cNvSpPr txBox="1"/>
              <p:nvPr/>
            </p:nvSpPr>
            <p:spPr>
              <a:xfrm>
                <a:off x="4318286" y="3259005"/>
                <a:ext cx="154276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Testing image</a:t>
                </a:r>
                <a:endParaRPr lang="en-US" sz="1600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(224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charset="0"/>
                      </a:rPr>
                      <m:t>224×3</m:t>
                    </m:r>
                  </m:oMath>
                </a14:m>
                <a:r>
                  <a:rPr 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A2CA34F-F1CF-8142-9FEB-42CB28FBD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286" y="3259005"/>
                <a:ext cx="1542765" cy="584775"/>
              </a:xfrm>
              <a:prstGeom prst="rect">
                <a:avLst/>
              </a:prstGeom>
              <a:blipFill>
                <a:blip r:embed="rId3"/>
                <a:stretch>
                  <a:fillRect l="-1626"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ounded Rectangle 46">
            <a:extLst>
              <a:ext uri="{FF2B5EF4-FFF2-40B4-BE49-F238E27FC236}">
                <a16:creationId xmlns:a16="http://schemas.microsoft.com/office/drawing/2014/main" id="{462DC09F-3E75-8044-9429-A8AA7DEFFD2A}"/>
              </a:ext>
            </a:extLst>
          </p:cNvPr>
          <p:cNvSpPr/>
          <p:nvPr/>
        </p:nvSpPr>
        <p:spPr>
          <a:xfrm>
            <a:off x="4301118" y="3265432"/>
            <a:ext cx="1499020" cy="57834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42DF3AE-758D-EA4E-BCC4-E694FAD62166}"/>
              </a:ext>
            </a:extLst>
          </p:cNvPr>
          <p:cNvGrpSpPr/>
          <p:nvPr/>
        </p:nvGrpSpPr>
        <p:grpSpPr>
          <a:xfrm>
            <a:off x="6313149" y="2362496"/>
            <a:ext cx="5219090" cy="885826"/>
            <a:chOff x="2958175" y="1904641"/>
            <a:chExt cx="5219090" cy="88582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6626D7-32DE-164F-B1C3-99C62FE37C9D}"/>
                </a:ext>
              </a:extLst>
            </p:cNvPr>
            <p:cNvSpPr txBox="1"/>
            <p:nvPr/>
          </p:nvSpPr>
          <p:spPr>
            <a:xfrm>
              <a:off x="7185859" y="1929374"/>
              <a:ext cx="9142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Severity score for </a:t>
              </a:r>
              <a:r>
                <a:rPr lang="en-US" sz="1600" i="1" dirty="0">
                  <a:latin typeface="Times New Roman" charset="0"/>
                  <a:ea typeface="Times New Roman" charset="0"/>
                  <a:cs typeface="Times New Roman" charset="0"/>
                </a:rPr>
                <a:t>defect 1</a:t>
              </a:r>
            </a:p>
          </p:txBody>
        </p:sp>
        <p:sp>
          <p:nvSpPr>
            <p:cNvPr id="42" name="Rounded Rectangle 46">
              <a:extLst>
                <a:ext uri="{FF2B5EF4-FFF2-40B4-BE49-F238E27FC236}">
                  <a16:creationId xmlns:a16="http://schemas.microsoft.com/office/drawing/2014/main" id="{93B3D098-833F-DF47-95C2-AED5FEB39404}"/>
                </a:ext>
              </a:extLst>
            </p:cNvPr>
            <p:cNvSpPr/>
            <p:nvPr/>
          </p:nvSpPr>
          <p:spPr>
            <a:xfrm>
              <a:off x="7108672" y="1962005"/>
              <a:ext cx="1068593" cy="771525"/>
            </a:xfrm>
            <a:prstGeom prst="round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6471F51-4AEB-DD42-8790-8F2E1DC6745D}"/>
                </a:ext>
              </a:extLst>
            </p:cNvPr>
            <p:cNvSpPr/>
            <p:nvPr/>
          </p:nvSpPr>
          <p:spPr>
            <a:xfrm>
              <a:off x="3020156" y="1962149"/>
              <a:ext cx="3568524" cy="77661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C6D49C-B7AA-5140-BCE4-4CEABF5310A8}"/>
                </a:ext>
              </a:extLst>
            </p:cNvPr>
            <p:cNvSpPr txBox="1"/>
            <p:nvPr/>
          </p:nvSpPr>
          <p:spPr>
            <a:xfrm>
              <a:off x="2958175" y="1921214"/>
              <a:ext cx="14081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The earlier 8 inceptions</a:t>
              </a:r>
            </a:p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of GoogLeNet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BFE4579-DB52-5C41-9D05-8DF8FE8A5E9B}"/>
                </a:ext>
              </a:extLst>
            </p:cNvPr>
            <p:cNvSpPr txBox="1"/>
            <p:nvPr/>
          </p:nvSpPr>
          <p:spPr>
            <a:xfrm>
              <a:off x="4248955" y="1916597"/>
              <a:ext cx="14010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The later 2 inceptions</a:t>
              </a:r>
            </a:p>
            <a:p>
              <a:pPr algn="ct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of GoogLeNet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182881-E40C-F748-9E7F-74B8A0977D86}"/>
                </a:ext>
              </a:extLst>
            </p:cNvPr>
            <p:cNvCxnSpPr>
              <a:cxnSpLocks/>
            </p:cNvCxnSpPr>
            <p:nvPr/>
          </p:nvCxnSpPr>
          <p:spPr>
            <a:xfrm>
              <a:off x="5580218" y="1962149"/>
              <a:ext cx="0" cy="78467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FC40FA-1EB3-9A4B-9CC4-29561A80FA01}"/>
                </a:ext>
              </a:extLst>
            </p:cNvPr>
            <p:cNvSpPr txBox="1"/>
            <p:nvPr/>
          </p:nvSpPr>
          <p:spPr>
            <a:xfrm rot="16200000">
              <a:off x="5326369" y="2178277"/>
              <a:ext cx="8373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 (128)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0A0C9F4-56A2-7141-9351-90B03F959FF0}"/>
                </a:ext>
              </a:extLst>
            </p:cNvPr>
            <p:cNvCxnSpPr>
              <a:cxnSpLocks/>
            </p:cNvCxnSpPr>
            <p:nvPr/>
          </p:nvCxnSpPr>
          <p:spPr>
            <a:xfrm>
              <a:off x="5923847" y="1962149"/>
              <a:ext cx="0" cy="78467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4E61B5-0820-6C44-9424-6449082411A8}"/>
                </a:ext>
              </a:extLst>
            </p:cNvPr>
            <p:cNvSpPr txBox="1"/>
            <p:nvPr/>
          </p:nvSpPr>
          <p:spPr>
            <a:xfrm rot="16200000">
              <a:off x="5709241" y="2180972"/>
              <a:ext cx="7334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 (11)</a:t>
              </a:r>
            </a:p>
          </p:txBody>
        </p:sp>
        <p:sp>
          <p:nvSpPr>
            <p:cNvPr id="53" name="Arrow: Down 123">
              <a:extLst>
                <a:ext uri="{FF2B5EF4-FFF2-40B4-BE49-F238E27FC236}">
                  <a16:creationId xmlns:a16="http://schemas.microsoft.com/office/drawing/2014/main" id="{45106AFA-A884-7D45-98B4-67E8974843FF}"/>
                </a:ext>
              </a:extLst>
            </p:cNvPr>
            <p:cNvSpPr/>
            <p:nvPr/>
          </p:nvSpPr>
          <p:spPr>
            <a:xfrm rot="16200000">
              <a:off x="6817253" y="2160838"/>
              <a:ext cx="45719" cy="384366"/>
            </a:xfrm>
            <a:prstGeom prst="downArrow">
              <a:avLst/>
            </a:prstGeom>
            <a:solidFill>
              <a:schemeClr val="accent2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C48FF4B-FE2B-1F43-9AD2-1B619BA5E92D}"/>
                </a:ext>
              </a:extLst>
            </p:cNvPr>
            <p:cNvSpPr/>
            <p:nvPr/>
          </p:nvSpPr>
          <p:spPr>
            <a:xfrm>
              <a:off x="3020156" y="1962148"/>
              <a:ext cx="1285358" cy="7774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C57BC54-FEDC-B44D-B17E-DD275097AFE4}"/>
                </a:ext>
              </a:extLst>
            </p:cNvPr>
            <p:cNvCxnSpPr>
              <a:cxnSpLocks/>
            </p:cNvCxnSpPr>
            <p:nvPr/>
          </p:nvCxnSpPr>
          <p:spPr>
            <a:xfrm>
              <a:off x="6245231" y="1962148"/>
              <a:ext cx="0" cy="78467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92351E5-4373-5845-8F79-B5EF6B224B83}"/>
                </a:ext>
              </a:extLst>
            </p:cNvPr>
            <p:cNvSpPr txBox="1"/>
            <p:nvPr/>
          </p:nvSpPr>
          <p:spPr>
            <a:xfrm rot="16200000">
              <a:off x="5958938" y="2178277"/>
              <a:ext cx="8858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Softmax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EA50CA3-F947-4A42-8659-42429D2E1397}"/>
              </a:ext>
            </a:extLst>
          </p:cNvPr>
          <p:cNvSpPr txBox="1"/>
          <p:nvPr/>
        </p:nvSpPr>
        <p:spPr>
          <a:xfrm>
            <a:off x="7112864" y="3250843"/>
            <a:ext cx="116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Parameter sharing</a:t>
            </a:r>
          </a:p>
        </p:txBody>
      </p:sp>
      <p:sp>
        <p:nvSpPr>
          <p:cNvPr id="59" name="Arrow: Up-Down 4">
            <a:extLst>
              <a:ext uri="{FF2B5EF4-FFF2-40B4-BE49-F238E27FC236}">
                <a16:creationId xmlns:a16="http://schemas.microsoft.com/office/drawing/2014/main" id="{E63697C5-3AEA-DC4F-9FD9-CD9751B21186}"/>
              </a:ext>
            </a:extLst>
          </p:cNvPr>
          <p:cNvSpPr/>
          <p:nvPr/>
        </p:nvSpPr>
        <p:spPr>
          <a:xfrm>
            <a:off x="6995852" y="3261431"/>
            <a:ext cx="157057" cy="584775"/>
          </a:xfrm>
          <a:prstGeom prst="up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EE4FD0C-BD3F-8E4E-84D6-00D86E48AB90}"/>
              </a:ext>
            </a:extLst>
          </p:cNvPr>
          <p:cNvGrpSpPr/>
          <p:nvPr/>
        </p:nvGrpSpPr>
        <p:grpSpPr>
          <a:xfrm>
            <a:off x="10973996" y="3355559"/>
            <a:ext cx="47890" cy="400557"/>
            <a:chOff x="8597441" y="3803931"/>
            <a:chExt cx="47890" cy="400557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7DDBE2-B190-4441-B89A-BD574F062E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441" y="3979515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3C296EB-2F8E-EE47-B424-2E0AE568CF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9611" y="4158768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F1AD4EA-C6F2-B54C-B657-4150F2DDDB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9359" y="3803931"/>
              <a:ext cx="45720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Arrow: Down 189">
            <a:extLst>
              <a:ext uri="{FF2B5EF4-FFF2-40B4-BE49-F238E27FC236}">
                <a16:creationId xmlns:a16="http://schemas.microsoft.com/office/drawing/2014/main" id="{2F085F28-93D3-3A47-9713-9FAD37BEC4F8}"/>
              </a:ext>
            </a:extLst>
          </p:cNvPr>
          <p:cNvSpPr/>
          <p:nvPr/>
        </p:nvSpPr>
        <p:spPr>
          <a:xfrm rot="17956108" flipH="1">
            <a:off x="6016668" y="3812175"/>
            <a:ext cx="45719" cy="434625"/>
          </a:xfrm>
          <a:prstGeom prst="downArrow">
            <a:avLst/>
          </a:prstGeom>
          <a:solidFill>
            <a:schemeClr val="accent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190">
            <a:extLst>
              <a:ext uri="{FF2B5EF4-FFF2-40B4-BE49-F238E27FC236}">
                <a16:creationId xmlns:a16="http://schemas.microsoft.com/office/drawing/2014/main" id="{BDE0B5F6-3BF7-7440-B4DD-C096A4677F56}"/>
              </a:ext>
            </a:extLst>
          </p:cNvPr>
          <p:cNvSpPr/>
          <p:nvPr/>
        </p:nvSpPr>
        <p:spPr>
          <a:xfrm rot="3643892" flipH="1" flipV="1">
            <a:off x="6022979" y="2854109"/>
            <a:ext cx="45719" cy="434625"/>
          </a:xfrm>
          <a:prstGeom prst="downArrow">
            <a:avLst/>
          </a:prstGeom>
          <a:solidFill>
            <a:schemeClr val="accent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7889FD-EDEA-1C44-9EDE-18A110AC525B}"/>
              </a:ext>
            </a:extLst>
          </p:cNvPr>
          <p:cNvSpPr txBox="1"/>
          <p:nvPr/>
        </p:nvSpPr>
        <p:spPr>
          <a:xfrm>
            <a:off x="10540833" y="3881527"/>
            <a:ext cx="914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Severity score for 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defect 7</a:t>
            </a:r>
          </a:p>
        </p:txBody>
      </p:sp>
      <p:sp>
        <p:nvSpPr>
          <p:cNvPr id="72" name="Rounded Rectangle 46">
            <a:extLst>
              <a:ext uri="{FF2B5EF4-FFF2-40B4-BE49-F238E27FC236}">
                <a16:creationId xmlns:a16="http://schemas.microsoft.com/office/drawing/2014/main" id="{2E741168-41F9-404B-8A91-B74A2937B054}"/>
              </a:ext>
            </a:extLst>
          </p:cNvPr>
          <p:cNvSpPr/>
          <p:nvPr/>
        </p:nvSpPr>
        <p:spPr>
          <a:xfrm>
            <a:off x="10463646" y="3914158"/>
            <a:ext cx="1068593" cy="77152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B4E050-AFA6-D342-8F39-739EE3213ECA}"/>
              </a:ext>
            </a:extLst>
          </p:cNvPr>
          <p:cNvSpPr/>
          <p:nvPr/>
        </p:nvSpPr>
        <p:spPr>
          <a:xfrm>
            <a:off x="6375130" y="3914302"/>
            <a:ext cx="3568524" cy="77661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3225A7-7BAE-4241-8682-BAB90A4A1771}"/>
              </a:ext>
            </a:extLst>
          </p:cNvPr>
          <p:cNvSpPr txBox="1"/>
          <p:nvPr/>
        </p:nvSpPr>
        <p:spPr>
          <a:xfrm>
            <a:off x="6313149" y="3873367"/>
            <a:ext cx="1408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earlier 8 inceptions</a:t>
            </a:r>
          </a:p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of GoogLeNet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E6444B-52DE-3B47-A7A2-1A82AB920553}"/>
              </a:ext>
            </a:extLst>
          </p:cNvPr>
          <p:cNvSpPr txBox="1"/>
          <p:nvPr/>
        </p:nvSpPr>
        <p:spPr>
          <a:xfrm>
            <a:off x="7603929" y="3868750"/>
            <a:ext cx="14010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later 2 inceptions</a:t>
            </a:r>
          </a:p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of GoogLeNet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0A37244-D49D-E14D-9D69-F36648CD7BBE}"/>
              </a:ext>
            </a:extLst>
          </p:cNvPr>
          <p:cNvCxnSpPr>
            <a:cxnSpLocks/>
          </p:cNvCxnSpPr>
          <p:nvPr/>
        </p:nvCxnSpPr>
        <p:spPr>
          <a:xfrm>
            <a:off x="8935192" y="3914302"/>
            <a:ext cx="0" cy="78467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C58B400-D304-A741-9B56-EB269EC2CBD8}"/>
              </a:ext>
            </a:extLst>
          </p:cNvPr>
          <p:cNvSpPr txBox="1"/>
          <p:nvPr/>
        </p:nvSpPr>
        <p:spPr>
          <a:xfrm rot="16200000">
            <a:off x="8681343" y="4130430"/>
            <a:ext cx="837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 (128)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4F2EFC6-59E8-FE42-B5AF-C604B3C16BAC}"/>
              </a:ext>
            </a:extLst>
          </p:cNvPr>
          <p:cNvCxnSpPr>
            <a:cxnSpLocks/>
          </p:cNvCxnSpPr>
          <p:nvPr/>
        </p:nvCxnSpPr>
        <p:spPr>
          <a:xfrm>
            <a:off x="9278821" y="3914302"/>
            <a:ext cx="0" cy="78467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7906CE3-CEAA-3B42-9224-6527CB275469}"/>
              </a:ext>
            </a:extLst>
          </p:cNvPr>
          <p:cNvSpPr txBox="1"/>
          <p:nvPr/>
        </p:nvSpPr>
        <p:spPr>
          <a:xfrm rot="16200000">
            <a:off x="9064215" y="4133125"/>
            <a:ext cx="733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 (11)</a:t>
            </a:r>
          </a:p>
        </p:txBody>
      </p:sp>
      <p:sp>
        <p:nvSpPr>
          <p:cNvPr id="84" name="Arrow: Down 201">
            <a:extLst>
              <a:ext uri="{FF2B5EF4-FFF2-40B4-BE49-F238E27FC236}">
                <a16:creationId xmlns:a16="http://schemas.microsoft.com/office/drawing/2014/main" id="{F9582D97-FD86-F448-A58F-044977436652}"/>
              </a:ext>
            </a:extLst>
          </p:cNvPr>
          <p:cNvSpPr/>
          <p:nvPr/>
        </p:nvSpPr>
        <p:spPr>
          <a:xfrm rot="16200000">
            <a:off x="10172227" y="4112991"/>
            <a:ext cx="45719" cy="384366"/>
          </a:xfrm>
          <a:prstGeom prst="downArrow">
            <a:avLst/>
          </a:prstGeom>
          <a:solidFill>
            <a:schemeClr val="accent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B62181A-1E75-F742-9B47-8B4C498BB8F9}"/>
              </a:ext>
            </a:extLst>
          </p:cNvPr>
          <p:cNvSpPr/>
          <p:nvPr/>
        </p:nvSpPr>
        <p:spPr>
          <a:xfrm>
            <a:off x="6375130" y="3914302"/>
            <a:ext cx="1285358" cy="771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A191D19-DDBF-1E4C-B929-24EA6379CF55}"/>
              </a:ext>
            </a:extLst>
          </p:cNvPr>
          <p:cNvCxnSpPr>
            <a:cxnSpLocks/>
          </p:cNvCxnSpPr>
          <p:nvPr/>
        </p:nvCxnSpPr>
        <p:spPr>
          <a:xfrm>
            <a:off x="9600205" y="3914301"/>
            <a:ext cx="0" cy="78467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63A7E5E6-9D13-9447-8357-434CCCE70820}"/>
              </a:ext>
            </a:extLst>
          </p:cNvPr>
          <p:cNvSpPr txBox="1"/>
          <p:nvPr/>
        </p:nvSpPr>
        <p:spPr>
          <a:xfrm rot="16200000">
            <a:off x="9313912" y="4130430"/>
            <a:ext cx="885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23F1D77D-04D9-404F-BBE9-078025FA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56" y="2801905"/>
            <a:ext cx="1985953" cy="148946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B60EA98C-8E41-F04B-8ACA-8667F5E9EAA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28" y="2455511"/>
            <a:ext cx="749808" cy="745296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8650829-1C23-1B43-8FCD-DA6434F9EBA0}"/>
              </a:ext>
            </a:extLst>
          </p:cNvPr>
          <p:cNvCxnSpPr>
            <a:cxnSpLocks/>
          </p:cNvCxnSpPr>
          <p:nvPr/>
        </p:nvCxnSpPr>
        <p:spPr>
          <a:xfrm flipV="1">
            <a:off x="2591309" y="2476308"/>
            <a:ext cx="415642" cy="30918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9641273-1446-9F42-BC68-CC7EF2929620}"/>
              </a:ext>
            </a:extLst>
          </p:cNvPr>
          <p:cNvCxnSpPr>
            <a:cxnSpLocks/>
          </p:cNvCxnSpPr>
          <p:nvPr/>
        </p:nvCxnSpPr>
        <p:spPr>
          <a:xfrm flipV="1">
            <a:off x="2576677" y="3210786"/>
            <a:ext cx="416819" cy="10869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9FA0C31D-78E8-764E-B8EF-A3CD090DBF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274" y="3728845"/>
            <a:ext cx="673100" cy="6731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0BEB8A6-22CB-B64E-9C69-DFC5560621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951" y="3838173"/>
            <a:ext cx="673100" cy="6731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09313A89-B669-FB4A-B481-646C4767F387}"/>
              </a:ext>
            </a:extLst>
          </p:cNvPr>
          <p:cNvSpPr/>
          <p:nvPr/>
        </p:nvSpPr>
        <p:spPr>
          <a:xfrm>
            <a:off x="1204674" y="3177361"/>
            <a:ext cx="756085" cy="764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2F2BBA1-2323-E648-BA45-951A3BAA4AB6}"/>
              </a:ext>
            </a:extLst>
          </p:cNvPr>
          <p:cNvSpPr/>
          <p:nvPr/>
        </p:nvSpPr>
        <p:spPr>
          <a:xfrm>
            <a:off x="1103162" y="3066166"/>
            <a:ext cx="756085" cy="764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CCB18DE-6391-6B45-8FBA-52712A86D48E}"/>
              </a:ext>
            </a:extLst>
          </p:cNvPr>
          <p:cNvSpPr/>
          <p:nvPr/>
        </p:nvSpPr>
        <p:spPr>
          <a:xfrm>
            <a:off x="995069" y="2966552"/>
            <a:ext cx="756085" cy="7644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F31E17F2-0160-B946-A802-5A44797EC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412" y="3961613"/>
            <a:ext cx="673100" cy="673100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620B9CC-9F92-4A41-B7A2-7B584E1A2DF5}"/>
              </a:ext>
            </a:extLst>
          </p:cNvPr>
          <p:cNvCxnSpPr>
            <a:cxnSpLocks/>
          </p:cNvCxnSpPr>
          <p:nvPr/>
        </p:nvCxnSpPr>
        <p:spPr>
          <a:xfrm>
            <a:off x="1984408" y="3170985"/>
            <a:ext cx="1733938" cy="42023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80F1A37-796D-9A4D-B0C9-80FF5D028A34}"/>
              </a:ext>
            </a:extLst>
          </p:cNvPr>
          <p:cNvCxnSpPr>
            <a:cxnSpLocks/>
          </p:cNvCxnSpPr>
          <p:nvPr/>
        </p:nvCxnSpPr>
        <p:spPr>
          <a:xfrm>
            <a:off x="1183541" y="3958256"/>
            <a:ext cx="1686248" cy="78436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C569E77A-2E00-F646-8091-408AC543F3E5}"/>
              </a:ext>
            </a:extLst>
          </p:cNvPr>
          <p:cNvSpPr/>
          <p:nvPr/>
        </p:nvSpPr>
        <p:spPr>
          <a:xfrm>
            <a:off x="2786535" y="3609900"/>
            <a:ext cx="1103365" cy="11327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Down 190">
            <a:extLst>
              <a:ext uri="{FF2B5EF4-FFF2-40B4-BE49-F238E27FC236}">
                <a16:creationId xmlns:a16="http://schemas.microsoft.com/office/drawing/2014/main" id="{8385B14F-8E6C-7346-9B22-39837BB75A01}"/>
              </a:ext>
            </a:extLst>
          </p:cNvPr>
          <p:cNvSpPr/>
          <p:nvPr/>
        </p:nvSpPr>
        <p:spPr>
          <a:xfrm rot="7539283" flipH="1" flipV="1">
            <a:off x="4027432" y="2829547"/>
            <a:ext cx="45719" cy="434625"/>
          </a:xfrm>
          <a:prstGeom prst="downArrow">
            <a:avLst/>
          </a:prstGeom>
          <a:solidFill>
            <a:schemeClr val="accent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Down 190">
            <a:extLst>
              <a:ext uri="{FF2B5EF4-FFF2-40B4-BE49-F238E27FC236}">
                <a16:creationId xmlns:a16="http://schemas.microsoft.com/office/drawing/2014/main" id="{AAD63654-558F-C244-BDCA-0A65CD603164}"/>
              </a:ext>
            </a:extLst>
          </p:cNvPr>
          <p:cNvSpPr/>
          <p:nvPr/>
        </p:nvSpPr>
        <p:spPr>
          <a:xfrm rot="14060717" flipH="1">
            <a:off x="4021403" y="3812895"/>
            <a:ext cx="45719" cy="434625"/>
          </a:xfrm>
          <a:prstGeom prst="downArrow">
            <a:avLst/>
          </a:prstGeom>
          <a:solidFill>
            <a:schemeClr val="accent2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76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  <p:bldP spid="37" grpId="0" animBg="1"/>
      <p:bldP spid="58" grpId="0"/>
      <p:bldP spid="59" grpId="0" animBg="1"/>
      <p:bldP spid="64" grpId="0" animBg="1"/>
      <p:bldP spid="66" grpId="0" animBg="1"/>
      <p:bldP spid="71" grpId="0"/>
      <p:bldP spid="72" grpId="0" animBg="1"/>
      <p:bldP spid="73" grpId="0" animBg="1"/>
      <p:bldP spid="76" grpId="0"/>
      <p:bldP spid="78" grpId="0"/>
      <p:bldP spid="81" grpId="0"/>
      <p:bldP spid="83" grpId="0"/>
      <p:bldP spid="84" grpId="0" animBg="1"/>
      <p:bldP spid="85" grpId="0" animBg="1"/>
      <p:bldP spid="87" grpId="0"/>
      <p:bldP spid="95" grpId="0" animBg="1"/>
      <p:bldP spid="96" grpId="0" animBg="1"/>
      <p:bldP spid="97" grpId="0" animBg="1"/>
      <p:bldP spid="101" grpId="0" animBg="1"/>
      <p:bldP spid="102" grpId="0" animBg="1"/>
      <p:bldP spid="102" grpId="1" animBg="1"/>
      <p:bldP spid="10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Experiment: Defect Severity Prediction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EDEF5A-B390-1C46-8B54-0DF9009EBFF3}"/>
              </a:ext>
            </a:extLst>
          </p:cNvPr>
          <p:cNvGrpSpPr>
            <a:grpSpLocks noChangeAspect="1"/>
          </p:cNvGrpSpPr>
          <p:nvPr/>
        </p:nvGrpSpPr>
        <p:grpSpPr>
          <a:xfrm>
            <a:off x="191547" y="1875522"/>
            <a:ext cx="11809954" cy="3873768"/>
            <a:chOff x="-4307150" y="1363657"/>
            <a:chExt cx="14703253" cy="4822796"/>
          </a:xfrm>
        </p:grpSpPr>
        <p:pic>
          <p:nvPicPr>
            <p:cNvPr id="10" name="图片 3">
              <a:extLst>
                <a:ext uri="{FF2B5EF4-FFF2-40B4-BE49-F238E27FC236}">
                  <a16:creationId xmlns:a16="http://schemas.microsoft.com/office/drawing/2014/main" id="{FBD0F926-B7FC-A744-BC0E-A7EA64EE5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07150" y="1363658"/>
              <a:ext cx="6345934" cy="423268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53E644-685A-5841-BD14-37F1D2B305CE}"/>
                </a:ext>
              </a:extLst>
            </p:cNvPr>
            <p:cNvSpPr txBox="1"/>
            <p:nvPr/>
          </p:nvSpPr>
          <p:spPr>
            <a:xfrm>
              <a:off x="-2069704" y="5540122"/>
              <a:ext cx="18710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altLang="zh-CN" sz="3600" dirty="0">
                  <a:latin typeface="Times New Roman" pitchFamily="18" charset="0"/>
                  <a:cs typeface="Times New Roman" pitchFamily="18" charset="0"/>
                </a:rPr>
                <a:t>nput</a:t>
              </a:r>
              <a:endParaRPr 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6B3A28-27A0-D545-917C-8FEC2805938A}"/>
                </a:ext>
              </a:extLst>
            </p:cNvPr>
            <p:cNvSpPr txBox="1"/>
            <p:nvPr/>
          </p:nvSpPr>
          <p:spPr>
            <a:xfrm>
              <a:off x="4827685" y="5540121"/>
              <a:ext cx="27835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latin typeface="Times New Roman" pitchFamily="18" charset="0"/>
                  <a:cs typeface="Times New Roman" pitchFamily="18" charset="0"/>
                </a:rPr>
                <a:t>Output</a:t>
              </a:r>
              <a:endParaRPr lang="en-US" sz="3600" dirty="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2413AD-3111-E145-8148-DF6AB9555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2850" y="1363657"/>
              <a:ext cx="8353253" cy="4232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060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SECTOMILLISECCONVERTED" val="1"/>
  <p:tag name="MMPROD_UIDATA" val="&lt;database version=&quot;6.0&quot;&gt;&lt;object type=&quot;1&quot; unique_id=&quot;10001&quot;&gt;&lt;object type=&quot;8&quot; unique_id=&quot;717709&quot;&gt;&lt;/object&gt;&lt;object type=&quot;2&quot; unique_id=&quot;717710&quot;&gt;&lt;object type=&quot;3&quot; unique_id=&quot;717711&quot;&gt;&lt;property id=&quot;20148&quot; value=&quot;5&quot;/&gt;&lt;property id=&quot;20300&quot; value=&quot;Slide 1 - &amp;quot;Important Notes about the 16x9 Template&amp;quot;&quot;/&gt;&lt;property id=&quot;20307&quot; value=&quot;272&quot;/&gt;&lt;/object&gt;&lt;object type=&quot;3&quot; unique_id=&quot;717712&quot;&gt;&lt;property id=&quot;20148&quot; value=&quot;5&quot;/&gt;&lt;property id=&quot;20300&quot; value=&quot;Slide 2 - &amp;quot;Adobe Presentation&amp;quot;&quot;/&gt;&lt;property id=&quot;20307&quot; value=&quot;274&quot;/&gt;&lt;/object&gt;&lt;object type=&quot;3&quot; unique_id=&quot;717713&quot;&gt;&lt;property id=&quot;20148&quot; value=&quot;5&quot;/&gt;&lt;property id=&quot;20300&quot; value=&quot;Slide 3 - &amp;quot;Standard White Background Bullet Slide&amp;quot;&quot;/&gt;&lt;property id=&quot;20307&quot; value=&quot;271&quot;/&gt;&lt;/object&gt;&lt;object type=&quot;3&quot; unique_id=&quot;717714&quot;&gt;&lt;property id=&quot;20148&quot; value=&quot;5&quot;/&gt;&lt;property id=&quot;20300&quot; value=&quot;Slide 5 - &amp;quot;Properly Using Footers and Page Numbers in PowerPoint 2010&amp;quot;&quot;/&gt;&lt;property id=&quot;20307&quot; value=&quot;275&quot;/&gt;&lt;/object&gt;&lt;object type=&quot;3&quot; unique_id=&quot;717715&quot;&gt;&lt;property id=&quot;20148&quot; value=&quot;5&quot;/&gt;&lt;property id=&quot;20300&quot; value=&quot;Slide 6 - &amp;quot;Using Themes to Convert Old Presentations – PPT2010 on Windows&amp;quot;&quot;/&gt;&lt;property id=&quot;20307&quot; value=&quot;257&quot;/&gt;&lt;/object&gt;&lt;object type=&quot;3&quot; unique_id=&quot;717716&quot;&gt;&lt;property id=&quot;20148&quot; value=&quot;5&quot;/&gt;&lt;property id=&quot;20300&quot; value=&quot;Slide 7 - &amp;quot;Bar Chart&amp;quot;&quot;/&gt;&lt;property id=&quot;20307&quot; value=&quot;260&quot;/&gt;&lt;/object&gt;&lt;object type=&quot;3&quot; unique_id=&quot;717717&quot;&gt;&lt;property id=&quot;20148&quot; value=&quot;5&quot;/&gt;&lt;property id=&quot;20300&quot; value=&quot;Slide 8 - &amp;quot;Pie Chart&amp;quot;&quot;/&gt;&lt;property id=&quot;20307&quot; value=&quot;264&quot;/&gt;&lt;/object&gt;&lt;object type=&quot;3&quot; unique_id=&quot;717718&quot;&gt;&lt;property id=&quot;20148&quot; value=&quot;5&quot;/&gt;&lt;property id=&quot;20300&quot; value=&quot;Slide 9 - &amp;quot;White Content Area Layout&amp;quot;&quot;/&gt;&lt;property id=&quot;20307&quot; value=&quot;265&quot;/&gt;&lt;/object&gt;&lt;object type=&quot;3&quot; unique_id=&quot;717719&quot;&gt;&lt;property id=&quot;20148&quot; value=&quot;5&quot;/&gt;&lt;property id=&quot;20300&quot; value=&quot;Slide 10 - &amp;quot;Gray Content Area Layout&amp;quot;&quot;/&gt;&lt;property id=&quot;20307&quot; value=&quot;258&quot;/&gt;&lt;/object&gt;&lt;object type=&quot;3&quot; unique_id=&quot;717720&quot;&gt;&lt;property id=&quot;20148&quot; value=&quot;5&quot;/&gt;&lt;property id=&quot;20300&quot; value=&quot;Slide 11 - &amp;quot;Black Content Area Layout&amp;quot;&quot;/&gt;&lt;property id=&quot;20307&quot; value=&quot;259&quot;/&gt;&lt;/object&gt;&lt;object type=&quot;3&quot; unique_id=&quot;717721&quot;&gt;&lt;property id=&quot;20148&quot; value=&quot;5&quot;/&gt;&lt;property id=&quot;20300&quot; value=&quot;Slide 12 - &amp;quot;Color Palette&amp;quot;&quot;/&gt;&lt;property id=&quot;20307&quot; value=&quot;267&quot;/&gt;&lt;/object&gt;&lt;object type=&quot;3&quot; unique_id=&quot;717722&quot;&gt;&lt;property id=&quot;20148&quot; value=&quot;5&quot;/&gt;&lt;property id=&quot;20300&quot; value=&quot;Slide 13&quot;/&gt;&lt;property id=&quot;20307&quot; value=&quot;270&quot;/&gt;&lt;/object&gt;&lt;object type=&quot;3&quot; unique_id=&quot;717737&quot;&gt;&lt;property id=&quot;20148&quot; value=&quot;5&quot;/&gt;&lt;property id=&quot;20300&quot; value=&quot;Slide 4 - &amp;quot;How to save this template in your templates folder&amp;quot;&quot;/&gt;&lt;property id=&quot;20307&quot; value=&quot;276&quot;/&gt;&lt;/object&gt;&lt;object type=&quot;3&quot; unique_id=&quot;717777&quot;&gt;&lt;property id=&quot;20148&quot; value=&quot;5&quot;/&gt;&lt;property id=&quot;20300&quot; value=&quot;Slide 14&quot;/&gt;&lt;property id=&quot;20307&quot; value=&quot;277&quot;/&gt;&lt;/object&gt;&lt;/object&gt;&lt;/object&gt;&lt;/database&gt;"/>
</p:tagLst>
</file>

<file path=ppt/theme/theme1.xml><?xml version="1.0" encoding="utf-8"?>
<a:theme xmlns:a="http://schemas.openxmlformats.org/drawingml/2006/main" name="corporate_presentation_template">
  <a:themeElements>
    <a:clrScheme name="Adobe 2009">
      <a:dk1>
        <a:srgbClr val="000000"/>
      </a:dk1>
      <a:lt1>
        <a:sysClr val="window" lastClr="FFFFFF"/>
      </a:lt1>
      <a:dk2>
        <a:srgbClr val="6B737B"/>
      </a:dk2>
      <a:lt2>
        <a:srgbClr val="DADDE0"/>
      </a:lt2>
      <a:accent1>
        <a:srgbClr val="C1D82F"/>
      </a:accent1>
      <a:accent2>
        <a:srgbClr val="00A4E4"/>
      </a:accent2>
      <a:accent3>
        <a:srgbClr val="8348B5"/>
      </a:accent3>
      <a:accent4>
        <a:srgbClr val="FBB034"/>
      </a:accent4>
      <a:accent5>
        <a:srgbClr val="FFDD00"/>
      </a:accent5>
      <a:accent6>
        <a:srgbClr val="FF0000"/>
      </a:accent6>
      <a:hlink>
        <a:srgbClr val="000000"/>
      </a:hlink>
      <a:folHlink>
        <a:srgbClr val="3F3F3F"/>
      </a:folHlink>
    </a:clrScheme>
    <a:fontScheme name="Adobe Clean 2009">
      <a:majorFont>
        <a:latin typeface="Adobe Clean"/>
        <a:ea typeface=""/>
        <a:cs typeface=""/>
      </a:majorFont>
      <a:minorFont>
        <a:latin typeface="Adobe Clean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corporate_presentation_template.potx</Template>
  <TotalTime>36355</TotalTime>
  <Words>380</Words>
  <Application>Microsoft Macintosh PowerPoint</Application>
  <PresentationFormat>Custom</PresentationFormat>
  <Paragraphs>98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Adobe Clean</vt:lpstr>
      <vt:lpstr>Arial</vt:lpstr>
      <vt:lpstr>Calibri</vt:lpstr>
      <vt:lpstr>Cambria Math</vt:lpstr>
      <vt:lpstr>Times New Roman</vt:lpstr>
      <vt:lpstr>Wingdings</vt:lpstr>
      <vt:lpstr>corporate_presentation_template</vt:lpstr>
      <vt:lpstr>Learning to Detect Multiple Photographic Defects</vt:lpstr>
      <vt:lpstr>Output Quick Preview</vt:lpstr>
      <vt:lpstr>Motivation</vt:lpstr>
      <vt:lpstr>Contributions</vt:lpstr>
      <vt:lpstr>Defect Definition</vt:lpstr>
      <vt:lpstr>Data Collection</vt:lpstr>
      <vt:lpstr>Data Collection</vt:lpstr>
      <vt:lpstr>Network Architecture</vt:lpstr>
      <vt:lpstr>Experiment: Defect Severity Prediction</vt:lpstr>
      <vt:lpstr>Experiment: Defect Severity Prediction</vt:lpstr>
      <vt:lpstr>Experiment: Defect Severity Heatmap</vt:lpstr>
      <vt:lpstr>Experiment: Ablation Study</vt:lpstr>
      <vt:lpstr>Experiment: Comparison to Previous Methods</vt:lpstr>
      <vt:lpstr>Experiment: Acknowledgement</vt:lpstr>
      <vt:lpstr>Q &amp; A at My Poster Session (03/14 Wed 3A 63)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Adobe Systems, Inc.</dc:creator>
  <cp:lastModifiedBy>Ning Yu</cp:lastModifiedBy>
  <cp:revision>670</cp:revision>
  <dcterms:created xsi:type="dcterms:W3CDTF">2009-08-20T18:55:32Z</dcterms:created>
  <dcterms:modified xsi:type="dcterms:W3CDTF">2018-03-28T01:03:42Z</dcterms:modified>
</cp:coreProperties>
</file>